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19" r:id="rId2"/>
    <p:sldId id="472" r:id="rId3"/>
    <p:sldId id="521" r:id="rId4"/>
    <p:sldId id="522" r:id="rId5"/>
    <p:sldId id="416" r:id="rId6"/>
    <p:sldId id="510" r:id="rId7"/>
    <p:sldId id="512" r:id="rId8"/>
    <p:sldId id="513" r:id="rId9"/>
    <p:sldId id="511" r:id="rId10"/>
    <p:sldId id="517" r:id="rId11"/>
    <p:sldId id="518" r:id="rId12"/>
    <p:sldId id="515" r:id="rId13"/>
    <p:sldId id="516" r:id="rId14"/>
    <p:sldId id="509" r:id="rId15"/>
    <p:sldId id="499" r:id="rId16"/>
    <p:sldId id="520" r:id="rId17"/>
    <p:sldId id="519" r:id="rId18"/>
    <p:sldId id="528" r:id="rId19"/>
    <p:sldId id="529" r:id="rId20"/>
    <p:sldId id="530" r:id="rId21"/>
    <p:sldId id="531" r:id="rId22"/>
    <p:sldId id="535" r:id="rId23"/>
    <p:sldId id="532" r:id="rId24"/>
    <p:sldId id="533" r:id="rId25"/>
    <p:sldId id="534" r:id="rId26"/>
    <p:sldId id="537" r:id="rId27"/>
    <p:sldId id="538" r:id="rId28"/>
    <p:sldId id="536" r:id="rId29"/>
    <p:sldId id="525" r:id="rId30"/>
    <p:sldId id="523" r:id="rId31"/>
    <p:sldId id="524" r:id="rId32"/>
    <p:sldId id="527" r:id="rId33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80" d="100"/>
          <a:sy n="80" d="100"/>
        </p:scale>
        <p:origin x="461" y="62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21.06.2017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Python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21.06.2017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46725/how-do-i-add-tab-completion-to-the-python-shell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/>
              <a:t>der 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7295452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Packages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schritte: Anaconda Installieren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Python für Data 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9" y="1743222"/>
            <a:ext cx="3906786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/>
              <a:t>Programmierumgebung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522628"/>
            <a:ext cx="6981841" cy="4255899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Quelltexten entpacken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 Verzeichnis wechseln: </a:t>
            </a:r>
          </a:p>
          <a:p>
            <a:pPr lvl="1"/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cd \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\&lt;code&gt;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starten:</a:t>
            </a:r>
          </a:p>
          <a:p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c:&gt;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de-DE" sz="4800" cap="none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cap="none" dirty="0" err="1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endParaRPr lang="de-DE" sz="4800" cap="none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72" y="1204900"/>
            <a:ext cx="3833771" cy="44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17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90" y="1508388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Kombination aus lokalen Web-Server und interaktiven Web-Seiten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 nicht Python-spezifisches, kann auch mit anderen Sprachen (z.B. R) benutzt werden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76" y="3443480"/>
            <a:ext cx="5543550" cy="22479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-Enter –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Strg-Enter 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0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620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-Tab: Hilfefunktion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41" y="2503578"/>
            <a:ext cx="7921738" cy="3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Hello</a:t>
            </a:r>
            <a:r>
              <a:rPr lang="de-DE" dirty="0" smtClean="0"/>
              <a:t>, </a:t>
            </a:r>
            <a:r>
              <a:rPr lang="de-DE" dirty="0" err="1" smtClean="0"/>
              <a:t>world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smtClean="0"/>
              <a:t>IF-</a:t>
            </a:r>
            <a:r>
              <a:rPr lang="de-DE" dirty="0" err="1" smtClean="0"/>
              <a:t>Then</a:t>
            </a:r>
            <a:r>
              <a:rPr lang="de-DE" dirty="0" smtClean="0"/>
              <a:t>-</a:t>
            </a:r>
            <a:r>
              <a:rPr lang="de-DE" dirty="0" err="1" smtClean="0"/>
              <a:t>else</a:t>
            </a:r>
            <a:r>
              <a:rPr lang="de-DE" dirty="0" smtClean="0"/>
              <a:t> Konstrukte</a:t>
            </a:r>
            <a:endParaRPr lang="de-DE" dirty="0"/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Schleifen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Tab: listet Methoden eines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/Modules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8" y="1576169"/>
            <a:ext cx="5482751" cy="43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einschalten: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stackoverflow.com/questions/246725/how-do-i-add-tab-completion-to-the-python-shell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Linux/</a:t>
            </a:r>
            <a:r>
              <a:rPr lang="de-DE" dirty="0" err="1" smtClean="0"/>
              <a:t>macOS</a:t>
            </a:r>
            <a:r>
              <a:rPr lang="de-DE" dirty="0" smtClean="0"/>
              <a:t> Python CMD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11574862" cy="4255899"/>
          </a:xfrm>
        </p:spPr>
        <p:txBody>
          <a:bodyPr/>
          <a:lstStyle/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Hilfe für Objekte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5" y="2757565"/>
            <a:ext cx="70675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3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23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486400" cy="4255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ist wissenschaftlich-orientierte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wird zusammen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Anacondas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Ansonsten:</a:t>
            </a:r>
          </a:p>
          <a:p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oder</a:t>
            </a:r>
          </a:p>
          <a:p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conda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1" y="762077"/>
            <a:ext cx="4667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24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2" y="854459"/>
            <a:ext cx="7454434" cy="512595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gray">
          <a:xfrm>
            <a:off x="3863782" y="3310761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Program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7789396" y="4650045"/>
            <a:ext cx="1518418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IPython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6790913" y="1900080"/>
            <a:ext cx="1366018" cy="67791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Hilfe</a:t>
            </a:r>
          </a:p>
        </p:txBody>
      </p:sp>
    </p:spTree>
    <p:extLst>
      <p:ext uri="{BB962C8B-B14F-4D97-AF65-F5344CB8AC3E}">
        <p14:creationId xmlns:p14="http://schemas.microsoft.com/office/powerpoint/2010/main" val="37213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25</a:t>
            </a:fld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9276" y="1628339"/>
            <a:ext cx="5142531" cy="3427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 für Hilfe (Objekt unter Cursor)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Methoden-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Autocompletion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Inline-Hilfe für Funktionen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2" y="2463444"/>
            <a:ext cx="5988735" cy="38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Hello,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Vorbereitung der Programmierumgebung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Spyder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27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76" y="1334650"/>
            <a:ext cx="8697351" cy="45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Datentypen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29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8" y="1355071"/>
            <a:ext cx="11108236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nicht formell deklariert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muss initialisiert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bekommt sein Typ im Moment der Initialisierung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Variablen von verschiedenen Typen dürfen in einer Operation nicht vermischt werden!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4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07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08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Comprehension</a:t>
            </a:r>
            <a:endParaRPr lang="de-DE" dirty="0"/>
          </a:p>
          <a:p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09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Iterators</a:t>
            </a:r>
            <a:r>
              <a:rPr lang="de-DE" dirty="0" smtClean="0"/>
              <a:t> </a:t>
            </a:r>
            <a:r>
              <a:rPr lang="de-DE" dirty="0"/>
              <a:t>und Generators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10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Lambda Funktionen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, Filter und </a:t>
            </a:r>
            <a:r>
              <a:rPr lang="de-DE" dirty="0" err="1"/>
              <a:t>reduce</a:t>
            </a:r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smtClean="0"/>
              <a:t>Input/Output mit Dateien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619474"/>
          </a:xfrm>
        </p:spPr>
        <p:txBody>
          <a:bodyPr/>
          <a:lstStyle/>
          <a:p>
            <a:r>
              <a:rPr lang="de-DE" dirty="0" smtClean="0"/>
              <a:t>Variablen und Datentypen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30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Dictionaries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6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-</a:t>
            </a:r>
            <a:r>
              <a:rPr lang="de-DE" dirty="0" err="1" smtClean="0"/>
              <a:t>Then</a:t>
            </a:r>
            <a:r>
              <a:rPr lang="de-DE" dirty="0" smtClean="0"/>
              <a:t>-Else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31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89779" y="1355071"/>
            <a:ext cx="5486400" cy="38310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&lt;Bedingung1&gt;: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&lt;Aktion1&gt;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&lt;Bedingung2&gt;: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&lt;Aktion2&gt;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elif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&lt;Bedingung3&gt;:</a:t>
            </a:r>
          </a:p>
          <a:p>
            <a:pPr>
              <a:lnSpc>
                <a:spcPct val="110000"/>
              </a:lnSpc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&lt;Aktion3&gt;</a:t>
            </a:r>
          </a:p>
          <a:p>
            <a:pPr>
              <a:lnSpc>
                <a:spcPct val="110000"/>
              </a:lnSpc>
            </a:pPr>
            <a:r>
              <a:rPr lang="de-DE" sz="3200" cap="non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lse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de-D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&lt;Aktion4&gt;</a:t>
            </a:r>
          </a:p>
        </p:txBody>
      </p:sp>
    </p:spTree>
    <p:extLst>
      <p:ext uri="{BB962C8B-B14F-4D97-AF65-F5344CB8AC3E}">
        <p14:creationId xmlns:p14="http://schemas.microsoft.com/office/powerpoint/2010/main" val="4096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 smtClean="0"/>
              <a:t>reduce</a:t>
            </a:r>
            <a:r>
              <a:rPr lang="de-DE" dirty="0" smtClean="0"/>
              <a:t>()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32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1122965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</a:t>
            </a:r>
          </a:p>
        </p:txBody>
      </p:sp>
      <p:sp>
        <p:nvSpPr>
          <p:cNvPr id="13" name="Rechteck 12"/>
          <p:cNvSpPr/>
          <p:nvPr/>
        </p:nvSpPr>
        <p:spPr bwMode="gray">
          <a:xfrm>
            <a:off x="3314372" y="2001384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2</a:t>
            </a:r>
            <a:endParaRPr lang="de-DE" sz="3200" dirty="0" smtClean="0"/>
          </a:p>
        </p:txBody>
      </p:sp>
      <p:sp>
        <p:nvSpPr>
          <p:cNvPr id="14" name="Rechteck 13"/>
          <p:cNvSpPr/>
          <p:nvPr/>
        </p:nvSpPr>
        <p:spPr bwMode="gray">
          <a:xfrm>
            <a:off x="2270232" y="321619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5" name="Rechteck 14"/>
          <p:cNvSpPr/>
          <p:nvPr/>
        </p:nvSpPr>
        <p:spPr bwMode="gray">
          <a:xfrm>
            <a:off x="5463734" y="200138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3</a:t>
            </a:r>
            <a:endParaRPr lang="de-DE" sz="3200" dirty="0" smtClean="0"/>
          </a:p>
        </p:txBody>
      </p:sp>
      <p:sp>
        <p:nvSpPr>
          <p:cNvPr id="16" name="Rechteck 15"/>
          <p:cNvSpPr/>
          <p:nvPr/>
        </p:nvSpPr>
        <p:spPr bwMode="gray">
          <a:xfrm>
            <a:off x="7655141" y="2021846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4</a:t>
            </a:r>
          </a:p>
        </p:txBody>
      </p:sp>
      <p:sp>
        <p:nvSpPr>
          <p:cNvPr id="17" name="Rechteck 16"/>
          <p:cNvSpPr/>
          <p:nvPr/>
        </p:nvSpPr>
        <p:spPr bwMode="gray">
          <a:xfrm>
            <a:off x="9804503" y="2001382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5</a:t>
            </a:r>
          </a:p>
        </p:txBody>
      </p:sp>
      <p:sp>
        <p:nvSpPr>
          <p:cNvPr id="18" name="Rechteck 17"/>
          <p:cNvSpPr/>
          <p:nvPr/>
        </p:nvSpPr>
        <p:spPr bwMode="gray">
          <a:xfrm>
            <a:off x="4528313" y="4157539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6</a:t>
            </a:r>
          </a:p>
        </p:txBody>
      </p:sp>
      <p:sp>
        <p:nvSpPr>
          <p:cNvPr id="19" name="Rechteck 18"/>
          <p:cNvSpPr/>
          <p:nvPr/>
        </p:nvSpPr>
        <p:spPr bwMode="gray">
          <a:xfrm>
            <a:off x="6719720" y="4796578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10</a:t>
            </a:r>
          </a:p>
        </p:txBody>
      </p:sp>
      <p:sp>
        <p:nvSpPr>
          <p:cNvPr id="20" name="Rechteck 19"/>
          <p:cNvSpPr/>
          <p:nvPr/>
        </p:nvSpPr>
        <p:spPr bwMode="gray">
          <a:xfrm>
            <a:off x="8869082" y="5453753"/>
            <a:ext cx="935421" cy="536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15</a:t>
            </a:r>
          </a:p>
        </p:txBody>
      </p:sp>
      <p:cxnSp>
        <p:nvCxnSpPr>
          <p:cNvPr id="8" name="Gerade Verbindung mit Pfeil 7"/>
          <p:cNvCxnSpPr>
            <a:stCxn id="3" idx="2"/>
            <a:endCxn id="14" idx="0"/>
          </p:cNvCxnSpPr>
          <p:nvPr/>
        </p:nvCxnSpPr>
        <p:spPr bwMode="gray">
          <a:xfrm>
            <a:off x="1590676" y="2537411"/>
            <a:ext cx="1147267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2"/>
            <a:endCxn id="14" idx="0"/>
          </p:cNvCxnSpPr>
          <p:nvPr/>
        </p:nvCxnSpPr>
        <p:spPr bwMode="gray">
          <a:xfrm flipH="1">
            <a:off x="2737943" y="2537411"/>
            <a:ext cx="1044140" cy="67878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4" idx="3"/>
            <a:endCxn id="18" idx="1"/>
          </p:cNvCxnSpPr>
          <p:nvPr/>
        </p:nvCxnSpPr>
        <p:spPr bwMode="gray">
          <a:xfrm>
            <a:off x="3205653" y="3484210"/>
            <a:ext cx="1322660" cy="941343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8" idx="3"/>
            <a:endCxn id="19" idx="1"/>
          </p:cNvCxnSpPr>
          <p:nvPr/>
        </p:nvCxnSpPr>
        <p:spPr bwMode="gray">
          <a:xfrm>
            <a:off x="5463734" y="4425553"/>
            <a:ext cx="1255986" cy="6390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3"/>
            <a:endCxn id="20" idx="1"/>
          </p:cNvCxnSpPr>
          <p:nvPr/>
        </p:nvCxnSpPr>
        <p:spPr bwMode="gray">
          <a:xfrm>
            <a:off x="7655141" y="5064592"/>
            <a:ext cx="1213941" cy="65717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5" idx="2"/>
            <a:endCxn id="18" idx="0"/>
          </p:cNvCxnSpPr>
          <p:nvPr/>
        </p:nvCxnSpPr>
        <p:spPr bwMode="gray">
          <a:xfrm flipH="1">
            <a:off x="4996024" y="2537410"/>
            <a:ext cx="935421" cy="162012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6" idx="2"/>
            <a:endCxn id="19" idx="0"/>
          </p:cNvCxnSpPr>
          <p:nvPr/>
        </p:nvCxnSpPr>
        <p:spPr bwMode="gray">
          <a:xfrm flipH="1">
            <a:off x="7187431" y="2557873"/>
            <a:ext cx="935421" cy="223870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7" idx="2"/>
            <a:endCxn id="20" idx="0"/>
          </p:cNvCxnSpPr>
          <p:nvPr/>
        </p:nvCxnSpPr>
        <p:spPr bwMode="gray">
          <a:xfrm flipH="1">
            <a:off x="9336793" y="2537409"/>
            <a:ext cx="935421" cy="2916344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21.06.2017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  <a:p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/>
              <a:t>Daten aus </a:t>
            </a:r>
            <a:r>
              <a:rPr lang="de-DE" smtClean="0"/>
              <a:t>Web lesen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16		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Reguläre </a:t>
            </a:r>
            <a:r>
              <a:rPr lang="de-DE" dirty="0" smtClean="0"/>
              <a:t>Ausdrücke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Python 2 </a:t>
            </a:r>
            <a:r>
              <a:rPr lang="de-DE" dirty="0" err="1"/>
              <a:t>vs</a:t>
            </a:r>
            <a:r>
              <a:rPr lang="de-DE" dirty="0"/>
              <a:t> 3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Cython</a:t>
            </a:r>
            <a:r>
              <a:rPr lang="de-DE" dirty="0" smtClean="0"/>
              <a:t> und </a:t>
            </a:r>
            <a:r>
              <a:rPr lang="de-DE" dirty="0" err="1" smtClean="0"/>
              <a:t>Jython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Ein Beispiel: </a:t>
            </a:r>
            <a:r>
              <a:rPr lang="de-DE" dirty="0" err="1" smtClean="0"/>
              <a:t>fibonacci</a:t>
            </a:r>
            <a:r>
              <a:rPr lang="de-DE" dirty="0" smtClean="0"/>
              <a:t> folge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-Folge, wenn: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21.06.2017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für</a:t>
            </a:r>
            <a:r>
              <a:rPr lang="en-US" dirty="0" smtClean="0"/>
              <a:t> Data Science and Friends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Benutzerdefiniert</PresentationFormat>
  <Paragraphs>288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Symbol</vt:lpstr>
      <vt:lpstr>SVA Master</vt:lpstr>
      <vt:lpstr>Python für Data-Wissenschaftler</vt:lpstr>
      <vt:lpstr>Agenda Tag 1.</vt:lpstr>
      <vt:lpstr>Agenda Tag 1.</vt:lpstr>
      <vt:lpstr>Agenda Tag 1.</vt:lpstr>
      <vt:lpstr>WAS ist PYTHON?</vt:lpstr>
      <vt:lpstr>Was ist Python?</vt:lpstr>
      <vt:lpstr>Ein Beispiel: fibonacci folge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schritte: Anaconda Installieren</vt:lpstr>
      <vt:lpstr>Erste schritte</vt:lpstr>
      <vt:lpstr>Jupyter Notebooks</vt:lpstr>
      <vt:lpstr>Jupyter Notebooks</vt:lpstr>
      <vt:lpstr>Jupyter Notebooks</vt:lpstr>
      <vt:lpstr>Jupyter Notebooks</vt:lpstr>
      <vt:lpstr>Linux/macOS Python CMD</vt:lpstr>
      <vt:lpstr>Linux/macOS Python CMD</vt:lpstr>
      <vt:lpstr>Spyder</vt:lpstr>
      <vt:lpstr>Spyder</vt:lpstr>
      <vt:lpstr>Spyder</vt:lpstr>
      <vt:lpstr>Hello, World</vt:lpstr>
      <vt:lpstr>Spyder</vt:lpstr>
      <vt:lpstr>Variablen und Datentypen</vt:lpstr>
      <vt:lpstr>Variablen und Datentypen</vt:lpstr>
      <vt:lpstr>Variablen und Datentypen</vt:lpstr>
      <vt:lpstr>If-Then-Else </vt:lpstr>
      <vt:lpstr>reduce()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521</cp:revision>
  <dcterms:created xsi:type="dcterms:W3CDTF">2016-02-05T11:03:53Z</dcterms:created>
  <dcterms:modified xsi:type="dcterms:W3CDTF">2017-06-21T12:38:29Z</dcterms:modified>
</cp:coreProperties>
</file>